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677" r:id="rId1"/>
  </p:sldMasterIdLst>
  <p:notesMasterIdLst>
    <p:notesMasterId r:id="rId24"/>
  </p:notesMasterIdLst>
  <p:handoutMasterIdLst>
    <p:handoutMasterId r:id="rId25"/>
  </p:handoutMasterIdLst>
  <p:sldIdLst>
    <p:sldId id="332" r:id="rId2"/>
    <p:sldId id="334" r:id="rId3"/>
    <p:sldId id="387" r:id="rId4"/>
    <p:sldId id="389" r:id="rId5"/>
    <p:sldId id="388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402" r:id="rId16"/>
    <p:sldId id="403" r:id="rId17"/>
    <p:sldId id="404" r:id="rId18"/>
    <p:sldId id="405" r:id="rId19"/>
    <p:sldId id="399" r:id="rId20"/>
    <p:sldId id="400" r:id="rId21"/>
    <p:sldId id="401" r:id="rId22"/>
    <p:sldId id="386" r:id="rId23"/>
  </p:sldIdLst>
  <p:sldSz cx="12192000" cy="6858000"/>
  <p:notesSz cx="6858000" cy="9144000"/>
  <p:embeddedFontLst>
    <p:embeddedFont>
      <p:font typeface="Webdings" panose="05030102010509060703" pitchFamily="18" charset="2"/>
      <p:regular r:id="rId26"/>
    </p:embeddedFont>
    <p:embeddedFont>
      <p:font typeface="Comfortaa" panose="020F0603070200060003" pitchFamily="34" charset="0"/>
      <p:regular r:id="rId27"/>
      <p:bold r:id="rId28"/>
    </p:embeddedFont>
    <p:embeddedFont>
      <p:font typeface="Aldhabi" panose="01000000000000000000" pitchFamily="2" charset="-78"/>
      <p:regular r:id="rId29"/>
    </p:embeddedFont>
    <p:embeddedFont>
      <p:font typeface="Microsoft YaHei" panose="020B0503020204020204" pitchFamily="34" charset="-122"/>
      <p:regular r:id="rId30"/>
      <p:bold r:id="rId31"/>
    </p:embeddedFont>
    <p:embeddedFont>
      <p:font typeface="MS Shell Dlg 2" panose="020B0604030504040204" pitchFamily="3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  <a:srgbClr val="B8121B"/>
    <a:srgbClr val="FAD734"/>
    <a:srgbClr val="189657"/>
    <a:srgbClr val="DC1C6F"/>
    <a:srgbClr val="7C8F26"/>
    <a:srgbClr val="0066AB"/>
    <a:srgbClr val="00CC00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69" autoAdjust="0"/>
  </p:normalViewPr>
  <p:slideViewPr>
    <p:cSldViewPr snapToGrid="0">
      <p:cViewPr varScale="1">
        <p:scale>
          <a:sx n="60" d="100"/>
          <a:sy n="60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174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A7268-AF7F-418E-8311-8B5E7337DB64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534B1-9C85-41C5-A091-AA87A62A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C726F-EB8A-4E33-B923-54B2143F0489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A7A3D-D7A2-476B-B033-30ECF94A7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07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65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71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0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81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Party in Furness 469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43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Furness event 433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44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/>
              <a:t>Furness college 413 / overnight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90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/>
              <a:t>Furness college 457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48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/>
              <a:t>257 George fox</a:t>
            </a:r>
            <a:r>
              <a:rPr lang="en-US" baseline="0" dirty="0"/>
              <a:t> heat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24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Water meter in </a:t>
            </a:r>
            <a:r>
              <a:rPr lang="en-US" dirty="0" err="1"/>
              <a:t>bowland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8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96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ISS electricity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8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Uni house electricity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60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2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9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5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88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1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54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67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1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112486" y="3773714"/>
            <a:ext cx="11899900" cy="2917524"/>
          </a:xfrm>
          <a:prstGeom prst="roundRect">
            <a:avLst>
              <a:gd name="adj" fmla="val 10138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9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119922" y="119921"/>
            <a:ext cx="11917180" cy="6565692"/>
          </a:xfrm>
          <a:prstGeom prst="roundRect">
            <a:avLst>
              <a:gd name="adj" fmla="val 3840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5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>
            <a:grayscl/>
          </a:blip>
          <a:stretch>
            <a:fillRect/>
          </a:stretch>
        </p:blipFill>
        <p:spPr>
          <a:xfrm>
            <a:off x="119921" y="103846"/>
            <a:ext cx="11932171" cy="6590761"/>
          </a:xfrm>
          <a:prstGeom prst="roundRect">
            <a:avLst>
              <a:gd name="adj" fmla="val 393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711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92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png"/><Relationship Id="rId21" Type="http://schemas.openxmlformats.org/officeDocument/2006/relationships/image" Target="../media/image81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63" Type="http://schemas.openxmlformats.org/officeDocument/2006/relationships/image" Target="../media/image123.png"/><Relationship Id="rId68" Type="http://schemas.openxmlformats.org/officeDocument/2006/relationships/image" Target="../media/image1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6.png"/><Relationship Id="rId29" Type="http://schemas.openxmlformats.org/officeDocument/2006/relationships/image" Target="../media/image89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53" Type="http://schemas.openxmlformats.org/officeDocument/2006/relationships/image" Target="../media/image113.png"/><Relationship Id="rId58" Type="http://schemas.openxmlformats.org/officeDocument/2006/relationships/image" Target="../media/image118.png"/><Relationship Id="rId66" Type="http://schemas.openxmlformats.org/officeDocument/2006/relationships/image" Target="../media/image126.png"/><Relationship Id="rId74" Type="http://schemas.openxmlformats.org/officeDocument/2006/relationships/image" Target="../media/image134.png"/><Relationship Id="rId5" Type="http://schemas.openxmlformats.org/officeDocument/2006/relationships/image" Target="../media/image65.png"/><Relationship Id="rId61" Type="http://schemas.openxmlformats.org/officeDocument/2006/relationships/image" Target="../media/image121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56" Type="http://schemas.openxmlformats.org/officeDocument/2006/relationships/image" Target="../media/image116.png"/><Relationship Id="rId64" Type="http://schemas.openxmlformats.org/officeDocument/2006/relationships/image" Target="../media/image124.png"/><Relationship Id="rId69" Type="http://schemas.openxmlformats.org/officeDocument/2006/relationships/image" Target="../media/image129.png"/><Relationship Id="rId8" Type="http://schemas.openxmlformats.org/officeDocument/2006/relationships/image" Target="../media/image68.png"/><Relationship Id="rId51" Type="http://schemas.openxmlformats.org/officeDocument/2006/relationships/image" Target="../media/image111.png"/><Relationship Id="rId72" Type="http://schemas.openxmlformats.org/officeDocument/2006/relationships/image" Target="../media/image132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59" Type="http://schemas.openxmlformats.org/officeDocument/2006/relationships/image" Target="../media/image119.png"/><Relationship Id="rId67" Type="http://schemas.openxmlformats.org/officeDocument/2006/relationships/image" Target="../media/image127.png"/><Relationship Id="rId20" Type="http://schemas.openxmlformats.org/officeDocument/2006/relationships/image" Target="../media/image80.png"/><Relationship Id="rId41" Type="http://schemas.openxmlformats.org/officeDocument/2006/relationships/image" Target="../media/image101.png"/><Relationship Id="rId54" Type="http://schemas.openxmlformats.org/officeDocument/2006/relationships/image" Target="../media/image114.png"/><Relationship Id="rId62" Type="http://schemas.openxmlformats.org/officeDocument/2006/relationships/image" Target="../media/image122.png"/><Relationship Id="rId70" Type="http://schemas.openxmlformats.org/officeDocument/2006/relationships/image" Target="../media/image130.png"/><Relationship Id="rId7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109.png"/><Relationship Id="rId57" Type="http://schemas.openxmlformats.org/officeDocument/2006/relationships/image" Target="../media/image117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4.png"/><Relationship Id="rId52" Type="http://schemas.openxmlformats.org/officeDocument/2006/relationships/image" Target="../media/image112.png"/><Relationship Id="rId60" Type="http://schemas.openxmlformats.org/officeDocument/2006/relationships/image" Target="../media/image120.png"/><Relationship Id="rId65" Type="http://schemas.openxmlformats.org/officeDocument/2006/relationships/image" Target="../media/image125.png"/><Relationship Id="rId73" Type="http://schemas.openxmlformats.org/officeDocument/2006/relationships/image" Target="../media/image133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9" Type="http://schemas.openxmlformats.org/officeDocument/2006/relationships/image" Target="../media/image99.png"/><Relationship Id="rId34" Type="http://schemas.openxmlformats.org/officeDocument/2006/relationships/image" Target="../media/image94.png"/><Relationship Id="rId50" Type="http://schemas.openxmlformats.org/officeDocument/2006/relationships/image" Target="../media/image110.png"/><Relationship Id="rId55" Type="http://schemas.openxmlformats.org/officeDocument/2006/relationships/image" Target="../media/image115.png"/><Relationship Id="rId76" Type="http://schemas.openxmlformats.org/officeDocument/2006/relationships/image" Target="../media/image136.png"/><Relationship Id="rId7" Type="http://schemas.openxmlformats.org/officeDocument/2006/relationships/image" Target="../media/image67.png"/><Relationship Id="rId71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137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28" Type="http://schemas.openxmlformats.org/officeDocument/2006/relationships/image" Target="../media/image162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589" y="4559300"/>
            <a:ext cx="10836203" cy="2104724"/>
          </a:xfrm>
          <a:prstGeom prst="rect">
            <a:avLst/>
          </a:prstGeom>
          <a:effectLst/>
        </p:spPr>
      </p:pic>
      <p:sp>
        <p:nvSpPr>
          <p:cNvPr id="46" name="Rectangle 45"/>
          <p:cNvSpPr/>
          <p:nvPr/>
        </p:nvSpPr>
        <p:spPr>
          <a:xfrm>
            <a:off x="304798" y="858230"/>
            <a:ext cx="30770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Energy</a:t>
            </a:r>
            <a:endParaRPr lang="en-GB" sz="3600" b="1" kern="0" spc="30" dirty="0">
              <a:solidFill>
                <a:schemeClr val="bg1">
                  <a:lumMod val="8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Transitions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100" name="Picture 4" descr="Energy Lancaster Logo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63" b="1749"/>
          <a:stretch/>
        </p:blipFill>
        <p:spPr bwMode="auto">
          <a:xfrm>
            <a:off x="746120" y="1920970"/>
            <a:ext cx="1097193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ngineering Logo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12"/>
          <a:stretch/>
        </p:blipFill>
        <p:spPr bwMode="auto">
          <a:xfrm>
            <a:off x="1843313" y="1993577"/>
            <a:ext cx="1058349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 hidden="1"/>
          <p:cNvSpPr/>
          <p:nvPr/>
        </p:nvSpPr>
        <p:spPr>
          <a:xfrm>
            <a:off x="5472564" y="231606"/>
            <a:ext cx="3077031" cy="30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http://csaladen.es/present</a:t>
            </a:r>
            <a:endParaRPr lang="hu-HU" sz="16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4969" y="3763200"/>
            <a:ext cx="3077031" cy="152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Aft>
                <a:spcPts val="1200"/>
              </a:spcAft>
            </a:pPr>
            <a:r>
              <a:rPr lang="en-US" sz="28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D</a:t>
            </a:r>
            <a:r>
              <a:rPr lang="hu-HU" sz="28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énes Csala</a:t>
            </a:r>
            <a:endParaRPr lang="en-GB" sz="2800" b="1" kern="0" spc="30" dirty="0">
              <a:solidFill>
                <a:schemeClr val="bg1">
                  <a:lumMod val="8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  <a:p>
            <a:pPr algn="ctr">
              <a:spcBef>
                <a:spcPts val="600"/>
              </a:spcBef>
            </a:pPr>
            <a:r>
              <a:rPr lang="en-US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Lecturer in </a:t>
            </a:r>
            <a:br>
              <a:rPr lang="en-US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</a:br>
            <a:r>
              <a:rPr lang="en-US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Energy Storage </a:t>
            </a:r>
            <a:br>
              <a:rPr lang="hu-HU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</a:br>
            <a:r>
              <a:rPr lang="en-US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Systems Dynamics</a:t>
            </a:r>
            <a:endParaRPr lang="hu-HU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77716" y="27272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6600" dirty="0">
                <a:solidFill>
                  <a:srgbClr val="B8121B"/>
                </a:solidFill>
                <a:latin typeface="Webdings" panose="05030102010509060703" pitchFamily="18" charset="2"/>
              </a:rPr>
              <a:t>U</a:t>
            </a:r>
            <a:endParaRPr lang="en-US" sz="6000" dirty="0">
              <a:solidFill>
                <a:srgbClr val="B8121B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workhorses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671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2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8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2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6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6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909" y="538595"/>
            <a:ext cx="11166763" cy="58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7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589" y="4559300"/>
            <a:ext cx="10836203" cy="2104724"/>
          </a:xfrm>
          <a:prstGeom prst="rect">
            <a:avLst/>
          </a:prstGeom>
          <a:effectLst/>
        </p:spPr>
      </p:pic>
      <p:sp>
        <p:nvSpPr>
          <p:cNvPr id="43" name="Rectangle 42"/>
          <p:cNvSpPr/>
          <p:nvPr/>
        </p:nvSpPr>
        <p:spPr>
          <a:xfrm>
            <a:off x="6960971" y="3896135"/>
            <a:ext cx="5036458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GB" sz="66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thank you</a:t>
            </a:r>
            <a:endParaRPr lang="en-GB" sz="3600" kern="0" spc="6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4798" y="858230"/>
            <a:ext cx="30770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Energy</a:t>
            </a:r>
            <a:endParaRPr lang="en-GB" sz="3600" b="1" kern="0" spc="30" dirty="0">
              <a:solidFill>
                <a:schemeClr val="bg1">
                  <a:lumMod val="8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Transitions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100" name="Picture 4" descr="Energy Lancaster Logo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63" b="1749"/>
          <a:stretch/>
        </p:blipFill>
        <p:spPr bwMode="auto">
          <a:xfrm>
            <a:off x="746120" y="1920970"/>
            <a:ext cx="1097193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ngineering Logo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12"/>
          <a:stretch/>
        </p:blipFill>
        <p:spPr bwMode="auto">
          <a:xfrm>
            <a:off x="1843313" y="1993577"/>
            <a:ext cx="1058349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792628" y="2705512"/>
            <a:ext cx="4600291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kern="0" spc="30" dirty="0">
                <a:solidFill>
                  <a:schemeClr val="bg2">
                    <a:lumMod val="9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http://csaladen.es</a:t>
            </a:r>
            <a:endParaRPr lang="hu-HU" sz="2000" kern="0" spc="30" dirty="0">
              <a:solidFill>
                <a:schemeClr val="bg2">
                  <a:lumMod val="90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5708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273" y="109048"/>
            <a:ext cx="10246736" cy="65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1050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day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week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96398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both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640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circles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7214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6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7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8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3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6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7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87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12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2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3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62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7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87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12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stars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64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roses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5629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6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7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8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37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62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7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87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12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2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3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62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7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87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12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25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37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5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6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7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87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600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12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637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662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75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8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0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12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25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37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75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7625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7750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7875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000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125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8250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8375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850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8625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875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8875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9000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9125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tulips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5494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3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62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7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87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 err="1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nightowls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5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16416</TotalTime>
  <Words>90</Words>
  <Application>Microsoft Office PowerPoint</Application>
  <PresentationFormat>Widescreen</PresentationFormat>
  <Paragraphs>60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Webdings</vt:lpstr>
      <vt:lpstr>Arial</vt:lpstr>
      <vt:lpstr>Comfortaa</vt:lpstr>
      <vt:lpstr>Aldhabi</vt:lpstr>
      <vt:lpstr>Microsoft YaHei</vt:lpstr>
      <vt:lpstr>MS Shell Dlg 2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Sustainable energy transition paths</dc:title>
  <dc:creator>Dénes CSALA</dc:creator>
  <cp:lastModifiedBy>Dénes CSALA</cp:lastModifiedBy>
  <cp:revision>601</cp:revision>
  <dcterms:created xsi:type="dcterms:W3CDTF">2015-05-23T22:06:25Z</dcterms:created>
  <dcterms:modified xsi:type="dcterms:W3CDTF">2017-05-04T12:33:26Z</dcterms:modified>
  <cp:contentStatus/>
</cp:coreProperties>
</file>